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6" d="100"/>
          <a:sy n="76" d="100"/>
        </p:scale>
        <p:origin x="-3408" y="-108"/>
      </p:cViewPr>
      <p:guideLst>
        <p:guide orient="horz" pos="3120"/>
        <p:guide orient="horz" pos="126"/>
        <p:guide orient="horz" pos="6114"/>
        <p:guide pos="2160"/>
        <p:guide pos="119"/>
        <p:guide pos="4201"/>
        <p:guide pos="2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7079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4924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57419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9812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348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3823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51014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7371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8006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1051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9172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3D1CA-A0BB-4DF3-A8E6-1ED6D6E3906F}" type="datetimeFigureOut">
              <a:rPr lang="ko-KR" altLang="en-US" smtClean="0"/>
              <a:pPr/>
              <a:t>2011-09-26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6C924-F7DE-48EF-880C-7C5B1B0841D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188913" y="200025"/>
            <a:ext cx="6480175" cy="94900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1874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73348" y="385783"/>
            <a:ext cx="42405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>
                <a:solidFill>
                  <a:schemeClr val="tx2"/>
                </a:solidFill>
              </a:rPr>
              <a:t> 2011 </a:t>
            </a:r>
            <a:r>
              <a:rPr lang="ko-KR" altLang="en-US" sz="2200" b="1" dirty="0" smtClean="0">
                <a:solidFill>
                  <a:schemeClr val="tx2"/>
                </a:solidFill>
              </a:rPr>
              <a:t>생태교통창원총회</a:t>
            </a:r>
            <a:endParaRPr lang="en-US" altLang="ko-KR" sz="2200" b="1" dirty="0" smtClean="0">
              <a:solidFill>
                <a:schemeClr val="tx2"/>
              </a:solidFill>
            </a:endParaRPr>
          </a:p>
          <a:p>
            <a:r>
              <a:rPr lang="en-US" altLang="ko-KR" sz="2200" b="1" dirty="0" smtClean="0">
                <a:solidFill>
                  <a:schemeClr val="tx2"/>
                </a:solidFill>
              </a:rPr>
              <a:t>(</a:t>
            </a:r>
            <a:r>
              <a:rPr lang="en-US" altLang="ko-KR" sz="2200" b="1" dirty="0" err="1" smtClean="0">
                <a:solidFill>
                  <a:schemeClr val="tx2"/>
                </a:solidFill>
              </a:rPr>
              <a:t>EcoMobility</a:t>
            </a:r>
            <a:r>
              <a:rPr lang="en-US" altLang="ko-KR" sz="2200" b="1" dirty="0" smtClean="0">
                <a:solidFill>
                  <a:schemeClr val="tx2"/>
                </a:solidFill>
              </a:rPr>
              <a:t> </a:t>
            </a:r>
            <a:r>
              <a:rPr lang="en-US" altLang="ko-KR" sz="2200" b="1" dirty="0" err="1" smtClean="0">
                <a:solidFill>
                  <a:schemeClr val="tx2"/>
                </a:solidFill>
              </a:rPr>
              <a:t>Changwon</a:t>
            </a:r>
            <a:r>
              <a:rPr lang="en-US" altLang="ko-KR" sz="2200" b="1" dirty="0" smtClean="0">
                <a:solidFill>
                  <a:schemeClr val="tx2"/>
                </a:solidFill>
              </a:rPr>
              <a:t> 2011)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656" y="1208584"/>
            <a:ext cx="3684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solidFill>
                  <a:srgbClr val="0070C0"/>
                </a:solidFill>
              </a:rPr>
              <a:t>지속가능한</a:t>
            </a:r>
            <a:r>
              <a:rPr lang="ko-KR" altLang="en-US" sz="1600" dirty="0" smtClean="0">
                <a:solidFill>
                  <a:srgbClr val="0070C0"/>
                </a:solidFill>
              </a:rPr>
              <a:t> 도시의 미래교통 세계총회</a:t>
            </a:r>
            <a:endParaRPr lang="en-US" altLang="ko-KR" sz="1600" dirty="0" smtClean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656" y="1568624"/>
            <a:ext cx="40809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2011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년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월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22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일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토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)~24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일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창원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풀만호텔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및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CECO</a:t>
            </a:r>
          </a:p>
        </p:txBody>
      </p:sp>
      <p:pic>
        <p:nvPicPr>
          <p:cNvPr id="14" name="Picture 2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49123" y="517001"/>
            <a:ext cx="730021" cy="419296"/>
          </a:xfrm>
          <a:prstGeom prst="rect">
            <a:avLst/>
          </a:prstGeom>
          <a:noFill/>
        </p:spPr>
      </p:pic>
      <p:pic>
        <p:nvPicPr>
          <p:cNvPr id="15" name="Picture 2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13176" y="449089"/>
            <a:ext cx="647136" cy="518071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188640" y="1928664"/>
            <a:ext cx="6480175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/>
              <a:t> ■ 초대의 글</a:t>
            </a:r>
            <a:endParaRPr lang="ko-KR" altLang="en-US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33376" y="2288704"/>
            <a:ext cx="615315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ko-KR" sz="1200" dirty="0" smtClean="0"/>
              <a:t> 『</a:t>
            </a:r>
            <a:r>
              <a:rPr lang="ko-KR" altLang="en-US" sz="1200" dirty="0" smtClean="0"/>
              <a:t>생태교통창원총회</a:t>
            </a:r>
            <a:r>
              <a:rPr lang="en-US" altLang="ko-KR" sz="1200" dirty="0" smtClean="0"/>
              <a:t>』</a:t>
            </a:r>
            <a:r>
              <a:rPr lang="ko-KR" altLang="en-US" sz="1200" dirty="0" smtClean="0"/>
              <a:t>는 </a:t>
            </a:r>
            <a:r>
              <a:rPr lang="en-US" altLang="ko-KR" sz="1200" dirty="0" smtClean="0"/>
              <a:t>‘</a:t>
            </a:r>
            <a:r>
              <a:rPr lang="ko-KR" altLang="en-US" sz="1200" dirty="0" smtClean="0"/>
              <a:t>대한민국환경수도</a:t>
            </a:r>
            <a:r>
              <a:rPr lang="en-US" altLang="ko-KR" sz="1200" dirty="0" smtClean="0"/>
              <a:t>’ </a:t>
            </a:r>
            <a:r>
              <a:rPr lang="ko-KR" altLang="en-US" sz="1200" dirty="0" smtClean="0"/>
              <a:t>창원시와 </a:t>
            </a:r>
            <a:r>
              <a:rPr lang="en-US" altLang="ko-KR" sz="1200" dirty="0" smtClean="0"/>
              <a:t>ICLEI(</a:t>
            </a:r>
            <a:r>
              <a:rPr lang="ko-KR" altLang="en-US" sz="1200" dirty="0" smtClean="0"/>
              <a:t>자치단체국제환경협의회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가 공동으로 주관하는 국제회의로 지속가능한 도시의 미래교통을 주제로 약 </a:t>
            </a:r>
            <a:r>
              <a:rPr lang="en-US" altLang="ko-KR" sz="1200" dirty="0" smtClean="0"/>
              <a:t>40</a:t>
            </a:r>
            <a:r>
              <a:rPr lang="ko-KR" altLang="en-US" sz="1200" dirty="0" err="1" smtClean="0"/>
              <a:t>여개의</a:t>
            </a:r>
            <a:r>
              <a:rPr lang="ko-KR" altLang="en-US" sz="1200" dirty="0" smtClean="0"/>
              <a:t> 세계선진교통도시 대표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국제기구 및 </a:t>
            </a:r>
            <a:r>
              <a:rPr lang="en-US" altLang="ko-KR" sz="1200" dirty="0" smtClean="0"/>
              <a:t>NGO</a:t>
            </a:r>
            <a:r>
              <a:rPr lang="ko-KR" altLang="en-US" sz="1200" dirty="0" smtClean="0"/>
              <a:t>등이 참여하여 개최되는 세계 최초로 개최되는 회의입니다</a:t>
            </a:r>
            <a:r>
              <a:rPr lang="en-US" altLang="ko-KR" sz="1200" dirty="0" smtClean="0"/>
              <a:t>. </a:t>
            </a:r>
          </a:p>
          <a:p>
            <a:pPr algn="just">
              <a:lnSpc>
                <a:spcPct val="130000"/>
              </a:lnSpc>
            </a:pPr>
            <a:r>
              <a:rPr lang="en-US" altLang="ko-KR" sz="800" dirty="0" smtClean="0"/>
              <a:t>   </a:t>
            </a:r>
            <a:r>
              <a:rPr lang="ko-KR" altLang="en-US" sz="1200" dirty="0" smtClean="0"/>
              <a:t>전세계적으로 가장 성공적인 녹색교통사례들이 도시대표단과 교통 분야 전문가들에 의해 발표될 것이며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참가자들은 지속 가능한 도시의 미래교통에 대한 심도 깊은 논의에 참가하고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이를 통해 성공적인 정책을 입안하고 집행하는 법을 배우게 될 것입니다</a:t>
            </a:r>
            <a:r>
              <a:rPr lang="en-US" altLang="ko-KR" sz="1200" dirty="0" smtClean="0"/>
              <a:t>.</a:t>
            </a:r>
          </a:p>
          <a:p>
            <a:pPr algn="just">
              <a:lnSpc>
                <a:spcPct val="13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생태교통의 흐름을 주도하고 있는 산업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국제기구의 리더들과 만나 선진 사례들을 교류하고 미래의 </a:t>
            </a:r>
            <a:r>
              <a:rPr lang="ko-KR" altLang="en-US" sz="1200" dirty="0" err="1" smtClean="0"/>
              <a:t>파트너쉽을</a:t>
            </a:r>
            <a:r>
              <a:rPr lang="ko-KR" altLang="en-US" sz="1200" dirty="0" smtClean="0"/>
              <a:t> 형성하실 수 있는 만남의 장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『</a:t>
            </a:r>
            <a:r>
              <a:rPr lang="ko-KR" altLang="en-US" sz="1200" dirty="0" smtClean="0"/>
              <a:t>생태교통창원총회</a:t>
            </a:r>
            <a:r>
              <a:rPr lang="en-US" altLang="ko-KR" sz="1200" dirty="0" smtClean="0"/>
              <a:t>』 </a:t>
            </a:r>
            <a:r>
              <a:rPr lang="ko-KR" altLang="en-US" sz="1200" dirty="0" smtClean="0"/>
              <a:t>로 여러분을 초대합니다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0" name="직사각형 19"/>
          <p:cNvSpPr/>
          <p:nvPr/>
        </p:nvSpPr>
        <p:spPr>
          <a:xfrm>
            <a:off x="188640" y="4736976"/>
            <a:ext cx="6480175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/>
              <a:t> ■ 행사 개요</a:t>
            </a:r>
            <a:endParaRPr lang="ko-KR" alt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32656" y="5097016"/>
            <a:ext cx="6153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행 사 명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: 2011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생태교통창원총회 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en-US" altLang="ko-KR" sz="1200" dirty="0" err="1" smtClean="0">
                <a:latin typeface="+mn-ea"/>
              </a:rPr>
              <a:t>EcoMobility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en-US" altLang="ko-KR" sz="1200" dirty="0" err="1" smtClean="0">
                <a:latin typeface="+mn-ea"/>
              </a:rPr>
              <a:t>Changwon</a:t>
            </a:r>
            <a:r>
              <a:rPr lang="en-US" altLang="ko-KR" sz="1200" dirty="0" smtClean="0">
                <a:latin typeface="+mn-ea"/>
              </a:rPr>
              <a:t> 2011)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일</a:t>
            </a:r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bg1"/>
                </a:solidFill>
                <a:latin typeface="+mn-ea"/>
              </a:rPr>
              <a:t>아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시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: 2011</a:t>
            </a:r>
            <a:r>
              <a:rPr lang="ko-KR" altLang="en-US" sz="1200" dirty="0" smtClean="0">
                <a:latin typeface="+mn-ea"/>
              </a:rPr>
              <a:t>년 </a:t>
            </a:r>
            <a:r>
              <a:rPr lang="en-US" altLang="ko-KR" sz="1200" dirty="0" smtClean="0">
                <a:latin typeface="+mn-ea"/>
              </a:rPr>
              <a:t>10</a:t>
            </a:r>
            <a:r>
              <a:rPr lang="ko-KR" altLang="en-US" sz="1200" dirty="0" smtClean="0">
                <a:latin typeface="+mn-ea"/>
              </a:rPr>
              <a:t>월 </a:t>
            </a:r>
            <a:r>
              <a:rPr lang="en-US" altLang="ko-KR" sz="1200" dirty="0" smtClean="0">
                <a:latin typeface="+mn-ea"/>
              </a:rPr>
              <a:t>22</a:t>
            </a:r>
            <a:r>
              <a:rPr lang="ko-KR" altLang="en-US" sz="1200" dirty="0" smtClean="0">
                <a:latin typeface="+mn-ea"/>
              </a:rPr>
              <a:t>일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ko-KR" altLang="en-US" sz="1200" dirty="0" smtClean="0">
                <a:latin typeface="+mn-ea"/>
              </a:rPr>
              <a:t>토</a:t>
            </a:r>
            <a:r>
              <a:rPr lang="en-US" altLang="ko-KR" sz="1200" dirty="0" smtClean="0">
                <a:latin typeface="+mn-ea"/>
              </a:rPr>
              <a:t>) ~ 10</a:t>
            </a:r>
            <a:r>
              <a:rPr lang="ko-KR" altLang="en-US" sz="1200" dirty="0" smtClean="0">
                <a:latin typeface="+mn-ea"/>
              </a:rPr>
              <a:t>월 </a:t>
            </a:r>
            <a:r>
              <a:rPr lang="en-US" altLang="ko-KR" sz="1200" dirty="0" smtClean="0">
                <a:latin typeface="+mn-ea"/>
              </a:rPr>
              <a:t>24</a:t>
            </a:r>
            <a:r>
              <a:rPr lang="ko-KR" altLang="en-US" sz="1200" dirty="0" smtClean="0">
                <a:latin typeface="+mn-ea"/>
              </a:rPr>
              <a:t>일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ko-KR" altLang="en-US" sz="1200" dirty="0" smtClean="0">
                <a:latin typeface="+mn-ea"/>
              </a:rPr>
              <a:t>월</a:t>
            </a:r>
            <a:r>
              <a:rPr lang="en-US" altLang="ko-KR" sz="1200" dirty="0" smtClean="0">
                <a:latin typeface="+mn-ea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장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아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소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smtClean="0">
                <a:latin typeface="+mn-ea"/>
              </a:rPr>
              <a:t>창원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ko-KR" altLang="en-US" sz="1200" dirty="0" err="1" smtClean="0">
                <a:latin typeface="+mn-ea"/>
              </a:rPr>
              <a:t>시티세븐</a:t>
            </a:r>
            <a:r>
              <a:rPr lang="ko-KR" altLang="en-US" sz="1200" dirty="0" smtClean="0">
                <a:latin typeface="+mn-ea"/>
              </a:rPr>
              <a:t> 풀만 </a:t>
            </a:r>
            <a:r>
              <a:rPr lang="ko-KR" altLang="en-US" sz="1200" dirty="0" err="1" smtClean="0">
                <a:latin typeface="+mn-ea"/>
              </a:rPr>
              <a:t>앰배서더</a:t>
            </a:r>
            <a:r>
              <a:rPr lang="ko-KR" altLang="en-US" sz="1200" dirty="0" smtClean="0">
                <a:latin typeface="+mn-ea"/>
              </a:rPr>
              <a:t> 호텔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및 </a:t>
            </a:r>
            <a:r>
              <a:rPr lang="ko-KR" altLang="en-US" sz="1200" dirty="0" err="1" smtClean="0">
                <a:latin typeface="+mn-ea"/>
              </a:rPr>
              <a:t>창원컨벤션센터</a:t>
            </a:r>
            <a:r>
              <a:rPr lang="en-US" altLang="ko-KR" sz="1200" dirty="0" smtClean="0">
                <a:latin typeface="+mn-ea"/>
              </a:rPr>
              <a:t>(CECO)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주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+mn-ea"/>
              </a:rPr>
              <a:t>아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최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smtClean="0">
                <a:latin typeface="+mn-ea"/>
              </a:rPr>
              <a:t>창원시</a:t>
            </a:r>
            <a:r>
              <a:rPr lang="en-US" altLang="ko-KR" sz="1200" dirty="0" smtClean="0">
                <a:latin typeface="+mn-ea"/>
              </a:rPr>
              <a:t>,  ICLEI(</a:t>
            </a:r>
            <a:r>
              <a:rPr lang="ko-KR" altLang="en-US" sz="1200" dirty="0" smtClean="0">
                <a:latin typeface="+mn-ea"/>
              </a:rPr>
              <a:t>자치단체 국제환경협의회</a:t>
            </a:r>
            <a:r>
              <a:rPr lang="en-US" altLang="ko-KR" sz="1200" dirty="0" smtClean="0">
                <a:latin typeface="+mn-ea"/>
              </a:rPr>
              <a:t>)</a:t>
            </a:r>
            <a:r>
              <a:rPr lang="en-US" altLang="ko-KR" sz="1200" b="1" dirty="0" smtClean="0"/>
              <a:t> 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파 </a:t>
            </a:r>
            <a:r>
              <a:rPr lang="ko-KR" altLang="en-US" sz="1200" b="1" dirty="0" err="1" smtClean="0"/>
              <a:t>트</a:t>
            </a:r>
            <a:r>
              <a:rPr lang="ko-KR" altLang="en-US" sz="1200" b="1" dirty="0" smtClean="0"/>
              <a:t> 너</a:t>
            </a:r>
            <a:endParaRPr lang="ko-KR" altLang="ko-KR" sz="1200" dirty="0" smtClean="0"/>
          </a:p>
          <a:p>
            <a:pPr algn="just">
              <a:lnSpc>
                <a:spcPct val="150000"/>
              </a:lnSpc>
            </a:pPr>
            <a:endParaRPr lang="ko-KR" altLang="en-US" sz="1200" dirty="0"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88640" y="7041232"/>
            <a:ext cx="6480175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/>
              <a:t> ■ 프로그램</a:t>
            </a:r>
            <a:endParaRPr lang="ko-KR" altLang="en-US" sz="1400" b="1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0741210"/>
              </p:ext>
            </p:extLst>
          </p:nvPr>
        </p:nvGraphicFramePr>
        <p:xfrm>
          <a:off x="332656" y="7473280"/>
          <a:ext cx="614569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931"/>
                <a:gridCol w="4804767"/>
              </a:tblGrid>
              <a:tr h="156017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 10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월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일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09:30 - 11:00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개회식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11:30 - 13:30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본회의 </a:t>
                      </a:r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altLang="ko-KR" sz="1200" baseline="0" dirty="0" smtClean="0">
                          <a:solidFill>
                            <a:srgbClr val="0070C0"/>
                          </a:solidFill>
                        </a:rPr>
                        <a:t>  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전세계의 생태교통 도시들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13:30 - 15:00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오찬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15:00 - 17:00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본회의 </a:t>
                      </a:r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r>
                        <a:rPr lang="en-US" altLang="ko-KR" sz="1200" baseline="0" dirty="0" smtClean="0">
                          <a:solidFill>
                            <a:srgbClr val="0070C0"/>
                          </a:solidFill>
                        </a:rPr>
                        <a:t>   </a:t>
                      </a:r>
                      <a:r>
                        <a:rPr lang="ko-KR" altLang="en-US" sz="1200" dirty="0" smtClean="0"/>
                        <a:t>생태교통 주류화 방안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17:00</a:t>
                      </a:r>
                      <a:r>
                        <a:rPr lang="en-US" altLang="ko-KR" sz="1200" baseline="0" dirty="0" smtClean="0"/>
                        <a:t> - 17:30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생태교통 포스터 전시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17:30 - 19:00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B050"/>
                          </a:solidFill>
                        </a:rPr>
                        <a:t>주제별 세션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(3</a:t>
                      </a:r>
                      <a:r>
                        <a:rPr lang="ko-KR" altLang="en-US" sz="1200" dirty="0" smtClean="0"/>
                        <a:t>개 분과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19:00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만찬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026" name="Group 30"/>
          <p:cNvGrpSpPr>
            <a:grpSpLocks/>
          </p:cNvGrpSpPr>
          <p:nvPr/>
        </p:nvGrpSpPr>
        <p:grpSpPr bwMode="auto">
          <a:xfrm>
            <a:off x="548680" y="6321152"/>
            <a:ext cx="5760640" cy="648072"/>
            <a:chOff x="0" y="0"/>
            <a:chExt cx="60769" cy="15240"/>
          </a:xfrm>
        </p:grpSpPr>
        <p:pic>
          <p:nvPicPr>
            <p:cNvPr id="18" name="Picture 1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622" y="5334"/>
              <a:ext cx="5239" cy="4095"/>
            </a:xfrm>
            <a:prstGeom prst="rect">
              <a:avLst/>
            </a:prstGeom>
            <a:noFill/>
          </p:spPr>
        </p:pic>
        <p:pic>
          <p:nvPicPr>
            <p:cNvPr id="2" name="Picture 1" descr="GIZ logo"/>
            <p:cNvPicPr>
              <a:picLocks noChangeAspect="1"/>
            </p:cNvPicPr>
            <p:nvPr/>
          </p:nvPicPr>
          <p:blipFill>
            <a:blip r:embed="rId5" cstate="print"/>
            <a:srcRect l="2" r="-2174"/>
            <a:stretch>
              <a:fillRect/>
            </a:stretch>
          </p:blipFill>
          <p:spPr bwMode="auto">
            <a:xfrm>
              <a:off x="0" y="5238"/>
              <a:ext cx="16573" cy="4287"/>
            </a:xfrm>
            <a:prstGeom prst="rect">
              <a:avLst/>
            </a:prstGeom>
            <a:noFill/>
          </p:spPr>
        </p:pic>
        <p:pic>
          <p:nvPicPr>
            <p:cNvPr id="21" name="Picture 683" descr="ITDP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574" y="10953"/>
              <a:ext cx="10001" cy="4096"/>
            </a:xfrm>
            <a:prstGeom prst="rect">
              <a:avLst/>
            </a:prstGeom>
            <a:noFill/>
          </p:spPr>
        </p:pic>
        <p:pic>
          <p:nvPicPr>
            <p:cNvPr id="3" name="Picture 684" descr="CAI-Asia"/>
            <p:cNvPicPr>
              <a:picLocks noChangeAspect="1"/>
            </p:cNvPicPr>
            <p:nvPr/>
          </p:nvPicPr>
          <p:blipFill>
            <a:blip r:embed="rId7" cstate="print"/>
            <a:srcRect l="6976"/>
            <a:stretch>
              <a:fillRect/>
            </a:stretch>
          </p:blipFill>
          <p:spPr bwMode="auto">
            <a:xfrm>
              <a:off x="35528" y="4667"/>
              <a:ext cx="5143" cy="5429"/>
            </a:xfrm>
            <a:prstGeom prst="rect">
              <a:avLst/>
            </a:prstGeom>
            <a:noFill/>
          </p:spPr>
        </p:pic>
        <p:pic>
          <p:nvPicPr>
            <p:cNvPr id="675" name="Picture 685" descr="logo_ISOCARP_BetterCities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858" y="10763"/>
              <a:ext cx="13525" cy="4286"/>
            </a:xfrm>
            <a:prstGeom prst="rect">
              <a:avLst/>
            </a:prstGeom>
            <a:noFill/>
          </p:spPr>
        </p:pic>
        <p:pic>
          <p:nvPicPr>
            <p:cNvPr id="677" name="Picture 686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10382"/>
              <a:ext cx="4667" cy="4667"/>
            </a:xfrm>
            <a:prstGeom prst="rect">
              <a:avLst/>
            </a:prstGeom>
            <a:noFill/>
          </p:spPr>
        </p:pic>
        <p:pic>
          <p:nvPicPr>
            <p:cNvPr id="702" name="Picture 1"/>
            <p:cNvPicPr>
              <a:picLocks noChangeAspect="1"/>
            </p:cNvPicPr>
            <p:nvPr/>
          </p:nvPicPr>
          <p:blipFill>
            <a:blip r:embed="rId10" cstate="print"/>
            <a:srcRect b="-14285"/>
            <a:stretch>
              <a:fillRect/>
            </a:stretch>
          </p:blipFill>
          <p:spPr bwMode="auto">
            <a:xfrm>
              <a:off x="20478" y="571"/>
              <a:ext cx="6001" cy="3524"/>
            </a:xfrm>
            <a:prstGeom prst="rect">
              <a:avLst/>
            </a:prstGeom>
            <a:noFill/>
          </p:spPr>
        </p:pic>
        <p:pic>
          <p:nvPicPr>
            <p:cNvPr id="288" name="Picture 14" descr="SLOCAT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6005" y="10572"/>
              <a:ext cx="14669" cy="4668"/>
            </a:xfrm>
            <a:prstGeom prst="rect">
              <a:avLst/>
            </a:prstGeom>
            <a:noFill/>
          </p:spPr>
        </p:pic>
        <p:pic>
          <p:nvPicPr>
            <p:cNvPr id="290" name="Picture 16" descr="INNOZmitClaim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4575" y="10953"/>
              <a:ext cx="9144" cy="4287"/>
            </a:xfrm>
            <a:prstGeom prst="rect">
              <a:avLst/>
            </a:prstGeom>
            <a:noFill/>
          </p:spPr>
        </p:pic>
        <p:pic>
          <p:nvPicPr>
            <p:cNvPr id="295" name="Picture 697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3338" y="5810"/>
              <a:ext cx="17431" cy="3048"/>
            </a:xfrm>
            <a:prstGeom prst="rect">
              <a:avLst/>
            </a:prstGeom>
            <a:noFill/>
          </p:spPr>
        </p:pic>
        <p:pic>
          <p:nvPicPr>
            <p:cNvPr id="298" name="Picture 682" descr="Logo-Viva-Preferred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4673" y="0"/>
              <a:ext cx="6096" cy="4572"/>
            </a:xfrm>
            <a:prstGeom prst="rect">
              <a:avLst/>
            </a:prstGeom>
            <a:noFill/>
          </p:spPr>
        </p:pic>
        <p:pic>
          <p:nvPicPr>
            <p:cNvPr id="301" name="Picture 8"/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3910" y="476"/>
              <a:ext cx="8001" cy="3619"/>
            </a:xfrm>
            <a:prstGeom prst="rect">
              <a:avLst/>
            </a:prstGeom>
            <a:noFill/>
          </p:spPr>
        </p:pic>
        <p:pic>
          <p:nvPicPr>
            <p:cNvPr id="302" name="Picture 10" descr="EMI-001 logo CMYK"/>
            <p:cNvPicPr>
              <a:picLocks noChangeAspect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9146" y="285"/>
              <a:ext cx="12002" cy="4001"/>
            </a:xfrm>
            <a:prstGeom prst="rect">
              <a:avLst/>
            </a:prstGeom>
            <a:noFill/>
          </p:spPr>
        </p:pic>
        <p:pic>
          <p:nvPicPr>
            <p:cNvPr id="303" name="Picture 6" descr="8-80-logo"/>
            <p:cNvPicPr>
              <a:picLocks noChangeAspect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9240" y="4857"/>
              <a:ext cx="5715" cy="5334"/>
            </a:xfrm>
            <a:prstGeom prst="rect">
              <a:avLst/>
            </a:prstGeom>
            <a:noFill/>
          </p:spPr>
        </p:pic>
        <p:pic>
          <p:nvPicPr>
            <p:cNvPr id="304" name="Picture 11" descr="EMB_logo_box"/>
            <p:cNvPicPr>
              <a:picLocks noChangeAspect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6381" y="476"/>
              <a:ext cx="11335" cy="3524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82214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753"/>
          <a:stretch/>
        </p:blipFill>
        <p:spPr bwMode="auto">
          <a:xfrm>
            <a:off x="4725144" y="5385048"/>
            <a:ext cx="1446213" cy="1656184"/>
          </a:xfrm>
          <a:prstGeom prst="roundRect">
            <a:avLst>
              <a:gd name="adj" fmla="val 9662"/>
            </a:avLst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866905"/>
              </p:ext>
            </p:extLst>
          </p:nvPr>
        </p:nvGraphicFramePr>
        <p:xfrm>
          <a:off x="359877" y="378396"/>
          <a:ext cx="6145698" cy="4187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931"/>
                <a:gridCol w="4804767"/>
              </a:tblGrid>
              <a:tr h="156017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 10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월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일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09:00</a:t>
                      </a:r>
                      <a:r>
                        <a:rPr lang="en-US" altLang="ko-KR" sz="1200" baseline="0" dirty="0" smtClean="0"/>
                        <a:t> - 11:00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본회의 </a:t>
                      </a:r>
                      <a:r>
                        <a:rPr lang="en-US" altLang="ko-KR" sz="120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3   </a:t>
                      </a:r>
                      <a:r>
                        <a:rPr lang="ko-KR" altLang="en-US" sz="1200" dirty="0" smtClean="0"/>
                        <a:t>미래의 생태교통 도시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비전과 전망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11:00 - 13:30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창원 공영자전거 시스템 투어 및 오찬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13:30 - 15:00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주제별 세션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개 분과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15:00 - 15:30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생태교통 포스터 전시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15:30</a:t>
                      </a:r>
                      <a:r>
                        <a:rPr lang="en-US" altLang="ko-KR" sz="1200" baseline="0" dirty="0" smtClean="0"/>
                        <a:t> - 17:00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워크숍 </a:t>
                      </a:r>
                      <a:r>
                        <a:rPr lang="en-US" altLang="ko-KR" sz="1200" dirty="0" smtClean="0"/>
                        <a:t>(2</a:t>
                      </a:r>
                      <a:r>
                        <a:rPr lang="ko-KR" altLang="en-US" sz="1200" dirty="0" smtClean="0"/>
                        <a:t>개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17:30 - 19:00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FF6600"/>
                          </a:solidFill>
                        </a:rPr>
                        <a:t>도시시장라운드 테이블</a:t>
                      </a:r>
                      <a:endParaRPr lang="ko-KR" altLang="en-US" sz="120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19:00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만찬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월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09:00 - 10:30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본회의 </a:t>
                      </a:r>
                      <a:r>
                        <a:rPr lang="en-US" altLang="ko-KR" sz="120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dirty="0" smtClean="0"/>
                        <a:t>생태교통을 위한 제도 마련 및 비즈니스 모델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10:45 - 12:15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주제별 세션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(3</a:t>
                      </a:r>
                      <a:r>
                        <a:rPr lang="ko-KR" altLang="en-US" sz="1200" dirty="0" smtClean="0"/>
                        <a:t>개 분과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12:30 - 13:30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폐회식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66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13:30 - 17:30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창원시 투어  </a:t>
                      </a:r>
                      <a:endParaRPr lang="en-US" altLang="ko-KR" sz="120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13:30  - 17:30 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GIZ </a:t>
                      </a:r>
                      <a:r>
                        <a:rPr lang="ko-KR" altLang="en-US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주관의</a:t>
                      </a:r>
                      <a:r>
                        <a:rPr lang="en-US" altLang="ko-KR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실무자 교육프로그램 </a:t>
                      </a:r>
                      <a:r>
                        <a:rPr lang="en-US" altLang="ko-KR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ko-KR" altLang="en-US" sz="12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09:00 – 12:00</a:t>
                      </a:r>
                      <a:endParaRPr lang="ko-KR" alt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GIZ </a:t>
                      </a:r>
                      <a:r>
                        <a:rPr lang="ko-KR" altLang="en-US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주관의</a:t>
                      </a:r>
                      <a:r>
                        <a:rPr lang="en-US" altLang="ko-KR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실무자 교육프로그램 </a:t>
                      </a:r>
                      <a:r>
                        <a:rPr lang="en-US" altLang="ko-KR" sz="1200" b="1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ko-KR" altLang="en-US" sz="12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188640" y="4953000"/>
            <a:ext cx="6480175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/>
              <a:t> ■ 주요 연사</a:t>
            </a:r>
            <a:endParaRPr lang="ko-KR" altLang="en-US" sz="1400" b="1" dirty="0"/>
          </a:p>
        </p:txBody>
      </p:sp>
      <p:sp>
        <p:nvSpPr>
          <p:cNvPr id="8" name="직사각형 7"/>
          <p:cNvSpPr/>
          <p:nvPr/>
        </p:nvSpPr>
        <p:spPr>
          <a:xfrm>
            <a:off x="2780928" y="4592960"/>
            <a:ext cx="375295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※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상기 프로그램은 주최측의 사정에 의해 변경될 수 있습니다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43" t="2304" r="23669"/>
          <a:stretch/>
        </p:blipFill>
        <p:spPr bwMode="auto">
          <a:xfrm flipH="1">
            <a:off x="548680" y="5385048"/>
            <a:ext cx="1440160" cy="1656184"/>
          </a:xfrm>
          <a:prstGeom prst="roundRect">
            <a:avLst>
              <a:gd name="adj" fmla="val 9662"/>
            </a:avLst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476672" y="6969224"/>
            <a:ext cx="1647824" cy="48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050" b="1" u="none" strike="noStrike" baseline="0" dirty="0" smtClean="0">
                <a:solidFill>
                  <a:srgbClr val="000000"/>
                </a:solidFill>
                <a:latin typeface="Segoe UI"/>
              </a:rPr>
              <a:t>Gil </a:t>
            </a:r>
            <a:r>
              <a:rPr lang="en-US" altLang="ko-KR" sz="1050" b="1" u="none" strike="noStrike" baseline="0" dirty="0" err="1" smtClean="0">
                <a:solidFill>
                  <a:srgbClr val="000000"/>
                </a:solidFill>
                <a:latin typeface="Segoe UI"/>
              </a:rPr>
              <a:t>Peñalosa</a:t>
            </a:r>
            <a:endParaRPr lang="en-US" altLang="ko-KR" sz="1050" b="1" dirty="0">
              <a:solidFill>
                <a:srgbClr val="000000"/>
              </a:solidFill>
              <a:latin typeface="Segoe UI"/>
            </a:endParaRPr>
          </a:p>
          <a:p>
            <a:pPr algn="ctr">
              <a:lnSpc>
                <a:spcPct val="130000"/>
              </a:lnSpc>
            </a:pPr>
            <a:r>
              <a:rPr lang="en-US" altLang="ko-KR" sz="900" b="0" u="none" strike="noStrike" baseline="0" dirty="0" smtClean="0">
                <a:solidFill>
                  <a:srgbClr val="000000"/>
                </a:solidFill>
                <a:latin typeface="Segoe UI"/>
              </a:rPr>
              <a:t> 8-80 Cities </a:t>
            </a:r>
            <a:r>
              <a:rPr lang="ko-KR" altLang="en-US" sz="900" b="0" u="none" strike="noStrike" baseline="0" dirty="0" smtClean="0">
                <a:solidFill>
                  <a:srgbClr val="000000"/>
                </a:solidFill>
                <a:latin typeface="Segoe UI"/>
              </a:rPr>
              <a:t>집행위원장</a:t>
            </a:r>
            <a:r>
              <a:rPr lang="en-US" altLang="ko-KR" sz="900" b="0" u="none" strike="noStrike" baseline="0" dirty="0" smtClean="0">
                <a:solidFill>
                  <a:srgbClr val="000000"/>
                </a:solidFill>
                <a:latin typeface="Segoe UI"/>
              </a:rPr>
              <a:t> </a:t>
            </a:r>
            <a:endParaRPr lang="ko-KR" altLang="en-US" sz="9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69" t="14448" b="3544"/>
          <a:stretch/>
        </p:blipFill>
        <p:spPr bwMode="auto">
          <a:xfrm>
            <a:off x="2708920" y="5385048"/>
            <a:ext cx="1459210" cy="1584176"/>
          </a:xfrm>
          <a:prstGeom prst="roundRect">
            <a:avLst>
              <a:gd name="adj" fmla="val 9662"/>
            </a:avLst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2420888" y="6969224"/>
            <a:ext cx="2119891" cy="54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050" b="1" u="none" strike="noStrike" baseline="0" dirty="0" smtClean="0">
                <a:solidFill>
                  <a:srgbClr val="000000"/>
                </a:solidFill>
                <a:latin typeface="Segoe UI"/>
              </a:rPr>
              <a:t>Manfred </a:t>
            </a:r>
            <a:r>
              <a:rPr lang="en-US" altLang="ko-KR" sz="1050" b="1" u="none" strike="noStrike" baseline="0" dirty="0" err="1" smtClean="0">
                <a:solidFill>
                  <a:srgbClr val="000000"/>
                </a:solidFill>
                <a:latin typeface="Segoe UI"/>
              </a:rPr>
              <a:t>Breithaupt</a:t>
            </a:r>
            <a:endParaRPr lang="en-US" altLang="ko-KR" sz="1050" b="1" u="none" strike="noStrike" baseline="0" dirty="0" smtClean="0">
              <a:solidFill>
                <a:srgbClr val="000000"/>
              </a:solidFill>
              <a:latin typeface="Segoe UI"/>
            </a:endParaRPr>
          </a:p>
          <a:p>
            <a:pPr algn="ctr"/>
            <a:r>
              <a:rPr lang="en-US" altLang="ko-KR" sz="800" b="0" u="none" strike="noStrike" baseline="0" dirty="0" smtClean="0">
                <a:solidFill>
                  <a:srgbClr val="000000"/>
                </a:solidFill>
                <a:latin typeface="Segoe UI"/>
              </a:rPr>
              <a:t> </a:t>
            </a:r>
            <a:r>
              <a:rPr lang="ko-KR" altLang="en-US" sz="800" b="0" u="none" strike="noStrike" baseline="0" dirty="0" smtClean="0">
                <a:solidFill>
                  <a:srgbClr val="000000"/>
                </a:solidFill>
                <a:latin typeface="Segoe UI"/>
              </a:rPr>
              <a:t>독일 </a:t>
            </a:r>
            <a:r>
              <a:rPr lang="ko-KR" altLang="en-US" sz="800" b="0" u="none" strike="noStrike" baseline="0" dirty="0" err="1" smtClean="0">
                <a:solidFill>
                  <a:srgbClr val="000000"/>
                </a:solidFill>
                <a:latin typeface="Segoe UI"/>
              </a:rPr>
              <a:t>국제교류협력단</a:t>
            </a:r>
            <a:r>
              <a:rPr lang="en-US" altLang="ko-KR" sz="800" b="0" u="none" strike="noStrike" baseline="0" dirty="0" smtClean="0">
                <a:solidFill>
                  <a:srgbClr val="000000"/>
                </a:solidFill>
                <a:latin typeface="Segoe UI"/>
              </a:rPr>
              <a:t>(GIZ) </a:t>
            </a:r>
          </a:p>
          <a:p>
            <a:pPr algn="ctr"/>
            <a:r>
              <a:rPr lang="ko-KR" altLang="en-US" sz="800" dirty="0" err="1" smtClean="0">
                <a:solidFill>
                  <a:srgbClr val="000000"/>
                </a:solidFill>
                <a:latin typeface="Segoe UI"/>
              </a:rPr>
              <a:t>지속가는</a:t>
            </a:r>
            <a:r>
              <a:rPr lang="ko-KR" altLang="en-US" sz="800" dirty="0" smtClean="0">
                <a:solidFill>
                  <a:srgbClr val="000000"/>
                </a:solidFill>
                <a:latin typeface="Segoe UI"/>
              </a:rPr>
              <a:t> 도시교통 프로젝트 </a:t>
            </a:r>
            <a:r>
              <a:rPr lang="ko-KR" altLang="en-US" sz="800" dirty="0" err="1" smtClean="0">
                <a:solidFill>
                  <a:srgbClr val="000000"/>
                </a:solidFill>
                <a:latin typeface="Segoe UI"/>
              </a:rPr>
              <a:t>디렉터</a:t>
            </a:r>
            <a:endParaRPr lang="ko-KR" altLang="en-US" sz="800" dirty="0"/>
          </a:p>
        </p:txBody>
      </p:sp>
      <p:sp>
        <p:nvSpPr>
          <p:cNvPr id="18" name="직사각형 17"/>
          <p:cNvSpPr/>
          <p:nvPr/>
        </p:nvSpPr>
        <p:spPr>
          <a:xfrm>
            <a:off x="4581128" y="7041232"/>
            <a:ext cx="164782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100" b="1" u="none" strike="noStrike" baseline="0" dirty="0" smtClean="0">
                <a:solidFill>
                  <a:srgbClr val="000000"/>
                </a:solidFill>
                <a:latin typeface="+mn-ea"/>
              </a:rPr>
              <a:t>염태영</a:t>
            </a:r>
            <a:endParaRPr lang="en-US" altLang="ko-KR" sz="1100" b="1" dirty="0">
              <a:solidFill>
                <a:srgbClr val="000000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lang="en-US" altLang="ko-KR" sz="900" b="0" u="none" strike="noStrike" baseline="0" dirty="0" smtClean="0">
                <a:solidFill>
                  <a:srgbClr val="000000"/>
                </a:solidFill>
                <a:latin typeface="Segoe UI"/>
              </a:rPr>
              <a:t> </a:t>
            </a:r>
            <a:r>
              <a:rPr lang="ko-KR" altLang="en-US" sz="900" dirty="0" smtClean="0">
                <a:solidFill>
                  <a:srgbClr val="000000"/>
                </a:solidFill>
                <a:latin typeface="Segoe UI"/>
              </a:rPr>
              <a:t>수원시 시</a:t>
            </a:r>
            <a:r>
              <a:rPr lang="ko-KR" altLang="en-US" sz="900" b="0" u="none" strike="noStrike" baseline="0" dirty="0" smtClean="0">
                <a:solidFill>
                  <a:srgbClr val="000000"/>
                </a:solidFill>
                <a:latin typeface="Segoe UI"/>
              </a:rPr>
              <a:t>장</a:t>
            </a:r>
            <a:r>
              <a:rPr lang="en-US" altLang="ko-KR" sz="900" b="0" u="none" strike="noStrike" baseline="0" dirty="0" smtClean="0">
                <a:solidFill>
                  <a:srgbClr val="000000"/>
                </a:solidFill>
                <a:latin typeface="Segoe UI"/>
              </a:rPr>
              <a:t> </a:t>
            </a:r>
            <a:endParaRPr lang="ko-KR" altLang="en-US" sz="900" dirty="0"/>
          </a:p>
        </p:txBody>
      </p:sp>
      <p:sp>
        <p:nvSpPr>
          <p:cNvPr id="19" name="직사각형 18"/>
          <p:cNvSpPr/>
          <p:nvPr/>
        </p:nvSpPr>
        <p:spPr>
          <a:xfrm>
            <a:off x="188640" y="7545288"/>
            <a:ext cx="6480175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/>
              <a:t> ■ 등록 안내</a:t>
            </a:r>
            <a:endParaRPr lang="ko-KR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32656" y="7977336"/>
            <a:ext cx="615315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ko-KR" sz="1200" dirty="0" smtClean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dirty="0" smtClean="0">
                <a:latin typeface="+mn-ea"/>
              </a:rPr>
              <a:t> 2011 </a:t>
            </a:r>
            <a:r>
              <a:rPr lang="ko-KR" altLang="en-US" sz="1200" dirty="0" smtClean="0">
                <a:latin typeface="+mn-ea"/>
              </a:rPr>
              <a:t>생태교통창원총회의 온라인 등록이 오픈 되었습니다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pPr algn="just">
              <a:lnSpc>
                <a:spcPct val="130000"/>
              </a:lnSpc>
            </a:pPr>
            <a:r>
              <a:rPr lang="en-US" altLang="ko-KR" sz="1200" dirty="0" smtClean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웹사이트</a:t>
            </a:r>
            <a:r>
              <a:rPr lang="en-US" altLang="ko-KR" sz="1200" dirty="0" smtClean="0">
                <a:solidFill>
                  <a:schemeClr val="accent2"/>
                </a:solidFill>
                <a:latin typeface="+mn-ea"/>
              </a:rPr>
              <a:t>(http://ecomobility2011.iclei.org/ko/) </a:t>
            </a:r>
            <a:r>
              <a:rPr lang="ko-KR" altLang="en-US" sz="1200" dirty="0" smtClean="0">
                <a:latin typeface="+mn-ea"/>
              </a:rPr>
              <a:t>등록 페이지를 통해 가능합니다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pPr algn="just">
              <a:lnSpc>
                <a:spcPct val="130000"/>
              </a:lnSpc>
            </a:pPr>
            <a:r>
              <a:rPr lang="en-US" altLang="ko-KR" sz="1200" dirty="0" smtClean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등록 마감일자는 </a:t>
            </a:r>
            <a:r>
              <a:rPr lang="en-US" altLang="ko-KR" sz="1200" dirty="0" smtClean="0">
                <a:latin typeface="+mn-ea"/>
              </a:rPr>
              <a:t>10</a:t>
            </a:r>
            <a:r>
              <a:rPr lang="ko-KR" altLang="en-US" sz="1200" dirty="0" smtClean="0">
                <a:latin typeface="+mn-ea"/>
              </a:rPr>
              <a:t>월 </a:t>
            </a:r>
            <a:r>
              <a:rPr lang="en-US" altLang="ko-KR" sz="1200" dirty="0" smtClean="0">
                <a:latin typeface="+mn-ea"/>
              </a:rPr>
              <a:t>10</a:t>
            </a:r>
            <a:r>
              <a:rPr lang="ko-KR" altLang="en-US" sz="1200" dirty="0" smtClean="0">
                <a:latin typeface="+mn-ea"/>
              </a:rPr>
              <a:t>일 월요일까지 이오니 많은 신청 바랍니다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pPr algn="just">
              <a:lnSpc>
                <a:spcPct val="130000"/>
              </a:lnSpc>
            </a:pPr>
            <a:r>
              <a:rPr lang="en-US" altLang="ko-KR" sz="1200" dirty="0" smtClean="0">
                <a:solidFill>
                  <a:srgbClr val="FFC000"/>
                </a:solidFill>
                <a:latin typeface="+mn-ea"/>
              </a:rPr>
              <a:t>◆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기타 자세한 문의를 원하시는 분은 생태교통창원총회 사무국으로 연락 주십시오</a:t>
            </a:r>
            <a:r>
              <a:rPr lang="en-US" altLang="ko-KR" sz="1200" dirty="0" smtClean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48680" y="9057456"/>
            <a:ext cx="5234125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부산시 해운대구 </a:t>
            </a:r>
            <a:r>
              <a:rPr lang="ko-KR" altLang="en-US" sz="105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재송동</a:t>
            </a:r>
            <a:r>
              <a:rPr lang="ko-KR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1209</a:t>
            </a:r>
            <a:r>
              <a:rPr lang="ko-KR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번지 </a:t>
            </a:r>
            <a:r>
              <a:rPr lang="ko-KR" altLang="en-US" sz="105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센텀</a:t>
            </a:r>
            <a:r>
              <a:rPr lang="en-US" altLang="ko-KR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</a:t>
            </a:r>
            <a:r>
              <a:rPr lang="ko-KR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타워 </a:t>
            </a:r>
            <a:r>
              <a:rPr lang="en-US" altLang="ko-KR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1608</a:t>
            </a:r>
            <a:r>
              <a:rPr lang="ko-KR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호 </a:t>
            </a:r>
            <a:r>
              <a:rPr lang="ko-KR" altLang="en-US" sz="105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생태교통창원총회팀</a:t>
            </a:r>
            <a:endParaRPr lang="en-US" altLang="ko-KR" sz="105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TEL : 051-905-2525      FAX : 051-905-2527     E-Mail : ecobike@ecomobility.co.kr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310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480</Words>
  <Application>Microsoft Office PowerPoint</Application>
  <PresentationFormat>A4 용지(210x297mm)</PresentationFormat>
  <Paragraphs>74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Lani</dc:creator>
  <cp:lastModifiedBy>admin</cp:lastModifiedBy>
  <cp:revision>17</cp:revision>
  <dcterms:created xsi:type="dcterms:W3CDTF">2011-09-23T01:15:33Z</dcterms:created>
  <dcterms:modified xsi:type="dcterms:W3CDTF">2011-09-26T10:31:22Z</dcterms:modified>
</cp:coreProperties>
</file>